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Open Sans" panose="020B0606030504020204" pitchFamily="34" charset="0"/>
      <p:regular r:id="rId21"/>
    </p:embeddedFont>
    <p:embeddedFont>
      <p:font typeface="Open Sans Bold" panose="020B0806030504020204" charset="0"/>
      <p:regular r:id="rId22"/>
    </p:embeddedFont>
    <p:embeddedFont>
      <p:font typeface="Poppins" panose="00000500000000000000" pitchFamily="2" charset="0"/>
      <p:regular r:id="rId23"/>
      <p:bold r:id="rId24"/>
    </p:embeddedFont>
    <p:embeddedFont>
      <p:font typeface="Poppins Bold" panose="000008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23" y="1309415"/>
            <a:ext cx="13517522" cy="314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1"/>
              </a:lnSpc>
            </a:pPr>
            <a:r>
              <a:rPr lang="en-US" sz="5170" b="1" spc="325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🧬 STRATIFICATION DES RÉPONSES PATIENTS EN FIV</a:t>
            </a:r>
          </a:p>
          <a:p>
            <a:pPr algn="ctr">
              <a:lnSpc>
                <a:spcPts val="6101"/>
              </a:lnSpc>
            </a:pPr>
            <a:endParaRPr lang="en-US" sz="5170" b="1" spc="325">
              <a:solidFill>
                <a:srgbClr val="156669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0" lvl="0" indent="0" algn="ctr">
              <a:lnSpc>
                <a:spcPts val="6101"/>
              </a:lnSpc>
            </a:pPr>
            <a:endParaRPr lang="en-US" sz="5170" b="1" spc="325">
              <a:solidFill>
                <a:srgbClr val="15666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248400" y="7935031"/>
            <a:ext cx="7527889" cy="49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9"/>
              </a:lnSpc>
            </a:pPr>
            <a:r>
              <a:rPr lang="en-US" sz="4800" b="1" spc="-29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Yesmine </a:t>
            </a:r>
            <a:r>
              <a:rPr lang="en-US" sz="4800" b="1" spc="-29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Zhioua</a:t>
            </a:r>
            <a:endParaRPr lang="en-US" sz="4800" b="1" spc="-29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34022" y="3701557"/>
            <a:ext cx="12365435" cy="181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9"/>
              </a:lnSpc>
              <a:spcBef>
                <a:spcPct val="0"/>
              </a:spcBef>
            </a:pPr>
            <a:r>
              <a:rPr lang="en-US" sz="5078">
                <a:solidFill>
                  <a:srgbClr val="7FAAC8"/>
                </a:solidFill>
                <a:latin typeface="Poppins"/>
                <a:ea typeface="Poppins"/>
                <a:cs typeface="Poppins"/>
                <a:sym typeface="Poppins"/>
              </a:rPr>
              <a:t>Un Système de Machine Learning pour</a:t>
            </a:r>
          </a:p>
          <a:p>
            <a:pPr algn="ctr">
              <a:lnSpc>
                <a:spcPts val="7109"/>
              </a:lnSpc>
              <a:spcBef>
                <a:spcPct val="0"/>
              </a:spcBef>
            </a:pPr>
            <a:r>
              <a:rPr lang="en-US" sz="5078">
                <a:solidFill>
                  <a:srgbClr val="7FAAC8"/>
                </a:solidFill>
                <a:latin typeface="Poppins"/>
                <a:ea typeface="Poppins"/>
                <a:cs typeface="Poppins"/>
                <a:sym typeface="Poppins"/>
              </a:rPr>
              <a:t> la Médecine Reproductive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43616" y="9191625"/>
            <a:ext cx="24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3408" y="1028700"/>
            <a:ext cx="14341184" cy="9183628"/>
            <a:chOff x="0" y="0"/>
            <a:chExt cx="3827364" cy="2450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7364" cy="2450919"/>
            </a:xfrm>
            <a:custGeom>
              <a:avLst/>
              <a:gdLst/>
              <a:ahLst/>
              <a:cxnLst/>
              <a:rect l="l" t="t" r="r" b="b"/>
              <a:pathLst>
                <a:path w="3827364" h="2450919">
                  <a:moveTo>
                    <a:pt x="13496" y="0"/>
                  </a:moveTo>
                  <a:lnTo>
                    <a:pt x="3813868" y="0"/>
                  </a:lnTo>
                  <a:cubicBezTo>
                    <a:pt x="3817448" y="0"/>
                    <a:pt x="3820880" y="1422"/>
                    <a:pt x="3823411" y="3953"/>
                  </a:cubicBezTo>
                  <a:cubicBezTo>
                    <a:pt x="3825942" y="6484"/>
                    <a:pt x="3827364" y="9917"/>
                    <a:pt x="3827364" y="13496"/>
                  </a:cubicBezTo>
                  <a:lnTo>
                    <a:pt x="3827364" y="2437424"/>
                  </a:lnTo>
                  <a:cubicBezTo>
                    <a:pt x="3827364" y="2444877"/>
                    <a:pt x="3821322" y="2450919"/>
                    <a:pt x="3813868" y="2450919"/>
                  </a:cubicBezTo>
                  <a:lnTo>
                    <a:pt x="13496" y="2450919"/>
                  </a:lnTo>
                  <a:cubicBezTo>
                    <a:pt x="6042" y="2450919"/>
                    <a:pt x="0" y="2444877"/>
                    <a:pt x="0" y="2437424"/>
                  </a:cubicBezTo>
                  <a:lnTo>
                    <a:pt x="0" y="13496"/>
                  </a:lnTo>
                  <a:cubicBezTo>
                    <a:pt x="0" y="6042"/>
                    <a:pt x="6042" y="0"/>
                    <a:pt x="13496" y="0"/>
                  </a:cubicBezTo>
                  <a:close/>
                </a:path>
              </a:pathLst>
            </a:custGeom>
            <a:solidFill>
              <a:srgbClr val="F7F7F7"/>
            </a:solidFill>
            <a:ln w="95250" cap="rnd">
              <a:solidFill>
                <a:srgbClr val="4181AC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827364" cy="2508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52009" y="1228532"/>
            <a:ext cx="13635435" cy="8667879"/>
          </a:xfrm>
          <a:custGeom>
            <a:avLst/>
            <a:gdLst/>
            <a:ahLst/>
            <a:cxnLst/>
            <a:rect l="l" t="t" r="r" b="b"/>
            <a:pathLst>
              <a:path w="13635435" h="8667879">
                <a:moveTo>
                  <a:pt x="0" y="0"/>
                </a:moveTo>
                <a:lnTo>
                  <a:pt x="13635435" y="0"/>
                </a:lnTo>
                <a:lnTo>
                  <a:pt x="13635435" y="8667879"/>
                </a:lnTo>
                <a:lnTo>
                  <a:pt x="0" y="8667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131313" y="290680"/>
            <a:ext cx="748824" cy="581360"/>
          </a:xfrm>
          <a:custGeom>
            <a:avLst/>
            <a:gdLst/>
            <a:ahLst/>
            <a:cxnLst/>
            <a:rect l="l" t="t" r="r" b="b"/>
            <a:pathLst>
              <a:path w="748824" h="581360">
                <a:moveTo>
                  <a:pt x="0" y="0"/>
                </a:moveTo>
                <a:lnTo>
                  <a:pt x="748824" y="0"/>
                </a:lnTo>
                <a:lnTo>
                  <a:pt x="748824" y="581359"/>
                </a:lnTo>
                <a:lnTo>
                  <a:pt x="0" y="581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570923" y="143544"/>
            <a:ext cx="8350548" cy="75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3 -Résulat du Nettoyage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20188" y="9191625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1075" y="2193911"/>
            <a:ext cx="16472018" cy="2409033"/>
          </a:xfrm>
          <a:custGeom>
            <a:avLst/>
            <a:gdLst/>
            <a:ahLst/>
            <a:cxnLst/>
            <a:rect l="l" t="t" r="r" b="b"/>
            <a:pathLst>
              <a:path w="16472018" h="2409033">
                <a:moveTo>
                  <a:pt x="0" y="0"/>
                </a:moveTo>
                <a:lnTo>
                  <a:pt x="16472018" y="0"/>
                </a:lnTo>
                <a:lnTo>
                  <a:pt x="16472018" y="2409032"/>
                </a:lnTo>
                <a:lnTo>
                  <a:pt x="0" y="240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51982" y="4602943"/>
            <a:ext cx="9540538" cy="4778451"/>
          </a:xfrm>
          <a:custGeom>
            <a:avLst/>
            <a:gdLst/>
            <a:ahLst/>
            <a:cxnLst/>
            <a:rect l="l" t="t" r="r" b="b"/>
            <a:pathLst>
              <a:path w="9540538" h="4778451">
                <a:moveTo>
                  <a:pt x="0" y="0"/>
                </a:moveTo>
                <a:lnTo>
                  <a:pt x="9540538" y="0"/>
                </a:lnTo>
                <a:lnTo>
                  <a:pt x="9540538" y="4778451"/>
                </a:lnTo>
                <a:lnTo>
                  <a:pt x="0" y="4778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516320" y="4805844"/>
            <a:ext cx="8503903" cy="4594600"/>
          </a:xfrm>
          <a:custGeom>
            <a:avLst/>
            <a:gdLst/>
            <a:ahLst/>
            <a:cxnLst/>
            <a:rect l="l" t="t" r="r" b="b"/>
            <a:pathLst>
              <a:path w="8503903" h="4594600">
                <a:moveTo>
                  <a:pt x="0" y="0"/>
                </a:moveTo>
                <a:lnTo>
                  <a:pt x="8503903" y="0"/>
                </a:lnTo>
                <a:lnTo>
                  <a:pt x="8503903" y="4594600"/>
                </a:lnTo>
                <a:lnTo>
                  <a:pt x="0" y="459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4599053" y="247806"/>
            <a:ext cx="9236061" cy="706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 dirty="0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4 - </a:t>
            </a:r>
            <a:r>
              <a:rPr lang="en-US" sz="4151" b="1" dirty="0" err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Entraînement</a:t>
            </a:r>
            <a:endParaRPr lang="en-US" sz="4151" b="1" dirty="0">
              <a:solidFill>
                <a:srgbClr val="15666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304531"/>
            <a:ext cx="4348758" cy="8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408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🤖 5 Modèles 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20188" y="9191625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09214"/>
            <a:ext cx="15439664" cy="1659764"/>
          </a:xfrm>
          <a:custGeom>
            <a:avLst/>
            <a:gdLst/>
            <a:ahLst/>
            <a:cxnLst/>
            <a:rect l="l" t="t" r="r" b="b"/>
            <a:pathLst>
              <a:path w="15439664" h="1659764">
                <a:moveTo>
                  <a:pt x="0" y="0"/>
                </a:moveTo>
                <a:lnTo>
                  <a:pt x="15439664" y="0"/>
                </a:lnTo>
                <a:lnTo>
                  <a:pt x="15439664" y="1659764"/>
                </a:lnTo>
                <a:lnTo>
                  <a:pt x="0" y="1659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926676" y="5644654"/>
            <a:ext cx="7775409" cy="4642346"/>
          </a:xfrm>
          <a:custGeom>
            <a:avLst/>
            <a:gdLst/>
            <a:ahLst/>
            <a:cxnLst/>
            <a:rect l="l" t="t" r="r" b="b"/>
            <a:pathLst>
              <a:path w="7775409" h="4642346">
                <a:moveTo>
                  <a:pt x="0" y="0"/>
                </a:moveTo>
                <a:lnTo>
                  <a:pt x="7775409" y="0"/>
                </a:lnTo>
                <a:lnTo>
                  <a:pt x="7775409" y="4642346"/>
                </a:lnTo>
                <a:lnTo>
                  <a:pt x="0" y="4642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311748" y="7965827"/>
            <a:ext cx="13502632" cy="963991"/>
          </a:xfrm>
          <a:custGeom>
            <a:avLst/>
            <a:gdLst/>
            <a:ahLst/>
            <a:cxnLst/>
            <a:rect l="l" t="t" r="r" b="b"/>
            <a:pathLst>
              <a:path w="13502632" h="963991">
                <a:moveTo>
                  <a:pt x="0" y="0"/>
                </a:moveTo>
                <a:lnTo>
                  <a:pt x="13502632" y="0"/>
                </a:lnTo>
                <a:lnTo>
                  <a:pt x="13502632" y="963991"/>
                </a:lnTo>
                <a:lnTo>
                  <a:pt x="0" y="963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88" b="-21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4236113" y="276894"/>
            <a:ext cx="9024839" cy="75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5 - Evaluation des Modèles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79105" y="4643929"/>
            <a:ext cx="9870551" cy="71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5"/>
              </a:lnSpc>
              <a:spcBef>
                <a:spcPct val="0"/>
              </a:spcBef>
            </a:pPr>
            <a:r>
              <a:rPr lang="en-US" sz="328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📊 Graphique de Comparaison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672597" y="4813317"/>
            <a:ext cx="11624363" cy="57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1"/>
              </a:lnSpc>
              <a:spcBef>
                <a:spcPct val="0"/>
              </a:spcBef>
            </a:pPr>
            <a:r>
              <a:rPr lang="en-US" sz="325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🏆 MEILLEUR Modéle : RandomForest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1560" y="1844552"/>
            <a:ext cx="6352711" cy="574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1"/>
              </a:lnSpc>
              <a:spcBef>
                <a:spcPct val="0"/>
              </a:spcBef>
            </a:pPr>
            <a:r>
              <a:rPr lang="en-US" sz="325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Section </a:t>
            </a:r>
            <a:r>
              <a:rPr lang="en-US" sz="3251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Métriques</a:t>
            </a:r>
            <a:r>
              <a:rPr lang="en-US" sz="325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251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Évaluées</a:t>
            </a:r>
            <a:endParaRPr lang="en-US" sz="3251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3876" y="5577979"/>
            <a:ext cx="6020395" cy="1263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F1-score pondéré le plus élevé</a:t>
            </a:r>
          </a:p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Excellent compromis précision/rappel</a:t>
            </a:r>
          </a:p>
          <a:p>
            <a:pPr algn="l">
              <a:lnSpc>
                <a:spcPts val="3358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Robuste sur données déséquilibrées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20188" y="9191625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40948" y="143544"/>
            <a:ext cx="5410498" cy="75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6 - Prédiction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9247" y="1876524"/>
            <a:ext cx="7391698" cy="59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5"/>
              </a:lnSpc>
              <a:spcBef>
                <a:spcPct val="0"/>
              </a:spcBef>
            </a:pPr>
            <a:r>
              <a:rPr lang="en-US" sz="3289" b="1" spc="-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🎯 SYSTÈME DE PRÉDICTION CLINIQUE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7459" y="3383641"/>
            <a:ext cx="8764885" cy="330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3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POUR CHAQUE PATIENTE, LE MODÈLE FOURNIT:</a:t>
            </a:r>
          </a:p>
          <a:p>
            <a:pPr algn="l">
              <a:lnSpc>
                <a:spcPts val="5294"/>
              </a:lnSpc>
            </a:pPr>
            <a:r>
              <a:rPr lang="en-US" sz="3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📊 Prédictions quantitatives</a:t>
            </a:r>
          </a:p>
          <a:p>
            <a:pPr algn="l">
              <a:lnSpc>
                <a:spcPts val="5294"/>
              </a:lnSpc>
            </a:pPr>
            <a:r>
              <a:rPr lang="en-US" sz="3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Classe prédite (low/optimal/high)</a:t>
            </a:r>
          </a:p>
          <a:p>
            <a:pPr algn="l">
              <a:lnSpc>
                <a:spcPts val="5294"/>
              </a:lnSpc>
            </a:pPr>
            <a:r>
              <a:rPr lang="en-US" sz="3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Probabilités par classe</a:t>
            </a:r>
          </a:p>
          <a:p>
            <a:pPr algn="l">
              <a:lnSpc>
                <a:spcPts val="5294"/>
              </a:lnSpc>
            </a:pPr>
            <a:r>
              <a:rPr lang="en-US" sz="3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Niveau de confiance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23305" y="7026349"/>
            <a:ext cx="7178278" cy="192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5"/>
              </a:lnSpc>
            </a:pPr>
            <a:r>
              <a:rPr lang="en-US" sz="3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💡 Interprétation clinique</a:t>
            </a:r>
          </a:p>
          <a:p>
            <a:pPr algn="l">
              <a:lnSpc>
                <a:spcPts val="5135"/>
              </a:lnSpc>
            </a:pPr>
            <a:r>
              <a:rPr lang="en-US" sz="3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Évaluation du niveau de certitude</a:t>
            </a:r>
          </a:p>
          <a:p>
            <a:pPr algn="l">
              <a:lnSpc>
                <a:spcPts val="5135"/>
              </a:lnSpc>
            </a:pPr>
            <a:r>
              <a:rPr lang="en-US" sz="3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Contexte médical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97322" y="3393166"/>
            <a:ext cx="7973219" cy="2648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6"/>
              </a:lnSpc>
            </a:pPr>
            <a:r>
              <a:rPr lang="en-US" sz="3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🏥 Recommandations personnalisées</a:t>
            </a:r>
          </a:p>
          <a:p>
            <a:pPr algn="l">
              <a:lnSpc>
                <a:spcPts val="5296"/>
              </a:lnSpc>
            </a:pPr>
            <a:r>
              <a:rPr lang="en-US" sz="3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Low: ↑ dose, suivi fréquent</a:t>
            </a:r>
          </a:p>
          <a:p>
            <a:pPr algn="l">
              <a:lnSpc>
                <a:spcPts val="5296"/>
              </a:lnSpc>
            </a:pPr>
            <a:r>
              <a:rPr lang="en-US" sz="3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High: ↓ dose, prévention SHSO</a:t>
            </a:r>
          </a:p>
          <a:p>
            <a:pPr algn="l">
              <a:lnSpc>
                <a:spcPts val="5296"/>
              </a:lnSpc>
            </a:pPr>
            <a:r>
              <a:rPr lang="en-US" sz="3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• Optimal: protocole standard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20188" y="9191625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802" y="4986301"/>
            <a:ext cx="8041393" cy="3809610"/>
          </a:xfrm>
          <a:custGeom>
            <a:avLst/>
            <a:gdLst/>
            <a:ahLst/>
            <a:cxnLst/>
            <a:rect l="l" t="t" r="r" b="b"/>
            <a:pathLst>
              <a:path w="8041393" h="3809610">
                <a:moveTo>
                  <a:pt x="0" y="0"/>
                </a:moveTo>
                <a:lnTo>
                  <a:pt x="8041393" y="0"/>
                </a:lnTo>
                <a:lnTo>
                  <a:pt x="8041393" y="3809609"/>
                </a:lnTo>
                <a:lnTo>
                  <a:pt x="0" y="3809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860193" y="143544"/>
            <a:ext cx="11772007" cy="75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7 - 💻 APPLICATION WEB INTERACTIVE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13382" y="2551491"/>
            <a:ext cx="4901827" cy="66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0"/>
              </a:lnSpc>
              <a:spcBef>
                <a:spcPct val="0"/>
              </a:spcBef>
            </a:pPr>
            <a:r>
              <a:rPr lang="en-US" sz="3721" b="1" spc="-1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✨ FONCTIONNALITÉS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95195" y="3709380"/>
            <a:ext cx="9302850" cy="508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6"/>
              </a:lnSpc>
            </a:pPr>
            <a:r>
              <a:rPr lang="en-US" sz="3539" spc="1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1️⃣ Saisie données patient (formulaire)</a:t>
            </a:r>
          </a:p>
          <a:p>
            <a:pPr algn="l">
              <a:lnSpc>
                <a:spcPts val="6796"/>
              </a:lnSpc>
            </a:pPr>
            <a:r>
              <a:rPr lang="en-US" sz="3539" spc="1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2️⃣ Prédiction instantanée</a:t>
            </a:r>
          </a:p>
          <a:p>
            <a:pPr algn="l">
              <a:lnSpc>
                <a:spcPts val="6796"/>
              </a:lnSpc>
            </a:pPr>
            <a:r>
              <a:rPr lang="en-US" sz="3539" spc="1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3️⃣ Visualisation des probabilités</a:t>
            </a:r>
          </a:p>
          <a:p>
            <a:pPr algn="l">
              <a:lnSpc>
                <a:spcPts val="6796"/>
              </a:lnSpc>
            </a:pPr>
            <a:r>
              <a:rPr lang="en-US" sz="3539" spc="1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4️⃣ Interprétation clinique</a:t>
            </a:r>
          </a:p>
          <a:p>
            <a:pPr algn="l">
              <a:lnSpc>
                <a:spcPts val="6796"/>
              </a:lnSpc>
            </a:pPr>
            <a:r>
              <a:rPr lang="en-US" sz="3539" spc="1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5️⃣ Recommandations personnalisées</a:t>
            </a:r>
          </a:p>
          <a:p>
            <a:pPr algn="l">
              <a:lnSpc>
                <a:spcPts val="6796"/>
              </a:lnSpc>
            </a:pPr>
            <a:r>
              <a:rPr lang="en-US" sz="3539" spc="1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6️⃣ Informations sur le pipeline ML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4377" y="2551491"/>
            <a:ext cx="3948223" cy="633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0"/>
              </a:lnSpc>
              <a:spcBef>
                <a:spcPct val="0"/>
              </a:spcBef>
            </a:pPr>
            <a:r>
              <a:rPr lang="en-US" sz="3721" b="1" spc="-10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09783"/>
            <a:ext cx="8695392" cy="1253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5"/>
              </a:lnSpc>
              <a:spcBef>
                <a:spcPct val="0"/>
              </a:spcBef>
            </a:pPr>
            <a:r>
              <a:rPr lang="en-US" sz="3525" spc="-1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Backend: Flask (API REST)</a:t>
            </a:r>
          </a:p>
          <a:p>
            <a:pPr algn="l">
              <a:lnSpc>
                <a:spcPts val="4935"/>
              </a:lnSpc>
              <a:spcBef>
                <a:spcPct val="0"/>
              </a:spcBef>
            </a:pPr>
            <a:r>
              <a:rPr lang="en-US" sz="3525" spc="-1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Frontend: Streamlit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20188" y="9191625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09793" y="883924"/>
            <a:ext cx="5636915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1"/>
              </a:lnSpc>
              <a:spcBef>
                <a:spcPct val="0"/>
              </a:spcBef>
            </a:pPr>
            <a:r>
              <a:rPr lang="en-US" sz="4951" b="1" dirty="0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5622" y="3492359"/>
            <a:ext cx="4312826" cy="4190184"/>
            <a:chOff x="0" y="0"/>
            <a:chExt cx="1341544" cy="13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1544" cy="1303395"/>
            </a:xfrm>
            <a:custGeom>
              <a:avLst/>
              <a:gdLst/>
              <a:ahLst/>
              <a:cxnLst/>
              <a:rect l="l" t="t" r="r" b="b"/>
              <a:pathLst>
                <a:path w="1341544" h="1303395">
                  <a:moveTo>
                    <a:pt x="26926" y="0"/>
                  </a:moveTo>
                  <a:lnTo>
                    <a:pt x="1314617" y="0"/>
                  </a:lnTo>
                  <a:cubicBezTo>
                    <a:pt x="1321758" y="0"/>
                    <a:pt x="1328607" y="2837"/>
                    <a:pt x="1333657" y="7887"/>
                  </a:cubicBezTo>
                  <a:cubicBezTo>
                    <a:pt x="1338707" y="12936"/>
                    <a:pt x="1341544" y="19785"/>
                    <a:pt x="1341544" y="26926"/>
                  </a:cubicBezTo>
                  <a:lnTo>
                    <a:pt x="1341544" y="1276468"/>
                  </a:lnTo>
                  <a:cubicBezTo>
                    <a:pt x="1341544" y="1291339"/>
                    <a:pt x="1329488" y="1303395"/>
                    <a:pt x="1314617" y="1303395"/>
                  </a:cubicBezTo>
                  <a:lnTo>
                    <a:pt x="26926" y="1303395"/>
                  </a:lnTo>
                  <a:cubicBezTo>
                    <a:pt x="19785" y="1303395"/>
                    <a:pt x="12936" y="1300558"/>
                    <a:pt x="7887" y="1295508"/>
                  </a:cubicBezTo>
                  <a:cubicBezTo>
                    <a:pt x="2837" y="1290458"/>
                    <a:pt x="0" y="1283610"/>
                    <a:pt x="0" y="1276468"/>
                  </a:cubicBezTo>
                  <a:lnTo>
                    <a:pt x="0" y="26926"/>
                  </a:lnTo>
                  <a:cubicBezTo>
                    <a:pt x="0" y="19785"/>
                    <a:pt x="2837" y="12936"/>
                    <a:pt x="7887" y="7887"/>
                  </a:cubicBezTo>
                  <a:cubicBezTo>
                    <a:pt x="12936" y="2837"/>
                    <a:pt x="19785" y="0"/>
                    <a:pt x="26926" y="0"/>
                  </a:cubicBez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4181AC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341544" cy="1360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306615" y="4146619"/>
            <a:ext cx="5834625" cy="299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Pipeline </a:t>
            </a:r>
          </a:p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Complet</a:t>
            </a:r>
          </a:p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6 Phases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910481" y="3492359"/>
            <a:ext cx="4098985" cy="4190184"/>
            <a:chOff x="0" y="0"/>
            <a:chExt cx="1275026" cy="13033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026" cy="1303395"/>
            </a:xfrm>
            <a:custGeom>
              <a:avLst/>
              <a:gdLst/>
              <a:ahLst/>
              <a:cxnLst/>
              <a:rect l="l" t="t" r="r" b="b"/>
              <a:pathLst>
                <a:path w="1275026" h="1303395">
                  <a:moveTo>
                    <a:pt x="28331" y="0"/>
                  </a:moveTo>
                  <a:lnTo>
                    <a:pt x="1246695" y="0"/>
                  </a:lnTo>
                  <a:cubicBezTo>
                    <a:pt x="1254209" y="0"/>
                    <a:pt x="1261415" y="2985"/>
                    <a:pt x="1266728" y="8298"/>
                  </a:cubicBezTo>
                  <a:cubicBezTo>
                    <a:pt x="1272041" y="13611"/>
                    <a:pt x="1275026" y="20817"/>
                    <a:pt x="1275026" y="28331"/>
                  </a:cubicBezTo>
                  <a:lnTo>
                    <a:pt x="1275026" y="1275063"/>
                  </a:lnTo>
                  <a:cubicBezTo>
                    <a:pt x="1275026" y="1290710"/>
                    <a:pt x="1262342" y="1303395"/>
                    <a:pt x="1246695" y="1303395"/>
                  </a:cubicBezTo>
                  <a:lnTo>
                    <a:pt x="28331" y="1303395"/>
                  </a:lnTo>
                  <a:cubicBezTo>
                    <a:pt x="20817" y="1303395"/>
                    <a:pt x="13611" y="1300410"/>
                    <a:pt x="8298" y="1295097"/>
                  </a:cubicBezTo>
                  <a:cubicBezTo>
                    <a:pt x="2985" y="1289783"/>
                    <a:pt x="0" y="1282577"/>
                    <a:pt x="0" y="1275063"/>
                  </a:cubicBezTo>
                  <a:lnTo>
                    <a:pt x="0" y="28331"/>
                  </a:lnTo>
                  <a:cubicBezTo>
                    <a:pt x="0" y="20817"/>
                    <a:pt x="2985" y="13611"/>
                    <a:pt x="8298" y="8298"/>
                  </a:cubicBezTo>
                  <a:cubicBezTo>
                    <a:pt x="13611" y="2985"/>
                    <a:pt x="20817" y="0"/>
                    <a:pt x="28331" y="0"/>
                  </a:cubicBez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4181AC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75026" cy="1360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070629" y="4448874"/>
            <a:ext cx="3857622" cy="238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4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85.3% Accuracy</a:t>
            </a:r>
          </a:p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F1 = 0.85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89193" y="3492359"/>
            <a:ext cx="4098985" cy="4190184"/>
            <a:chOff x="0" y="0"/>
            <a:chExt cx="1275026" cy="13033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5026" cy="1303395"/>
            </a:xfrm>
            <a:custGeom>
              <a:avLst/>
              <a:gdLst/>
              <a:ahLst/>
              <a:cxnLst/>
              <a:rect l="l" t="t" r="r" b="b"/>
              <a:pathLst>
                <a:path w="1275026" h="1303395">
                  <a:moveTo>
                    <a:pt x="28331" y="0"/>
                  </a:moveTo>
                  <a:lnTo>
                    <a:pt x="1246695" y="0"/>
                  </a:lnTo>
                  <a:cubicBezTo>
                    <a:pt x="1254209" y="0"/>
                    <a:pt x="1261415" y="2985"/>
                    <a:pt x="1266728" y="8298"/>
                  </a:cubicBezTo>
                  <a:cubicBezTo>
                    <a:pt x="1272041" y="13611"/>
                    <a:pt x="1275026" y="20817"/>
                    <a:pt x="1275026" y="28331"/>
                  </a:cubicBezTo>
                  <a:lnTo>
                    <a:pt x="1275026" y="1275063"/>
                  </a:lnTo>
                  <a:cubicBezTo>
                    <a:pt x="1275026" y="1290710"/>
                    <a:pt x="1262342" y="1303395"/>
                    <a:pt x="1246695" y="1303395"/>
                  </a:cubicBezTo>
                  <a:lnTo>
                    <a:pt x="28331" y="1303395"/>
                  </a:lnTo>
                  <a:cubicBezTo>
                    <a:pt x="20817" y="1303395"/>
                    <a:pt x="13611" y="1300410"/>
                    <a:pt x="8298" y="1295097"/>
                  </a:cubicBezTo>
                  <a:cubicBezTo>
                    <a:pt x="2985" y="1289783"/>
                    <a:pt x="0" y="1282577"/>
                    <a:pt x="0" y="1275063"/>
                  </a:cubicBezTo>
                  <a:lnTo>
                    <a:pt x="0" y="28331"/>
                  </a:lnTo>
                  <a:cubicBezTo>
                    <a:pt x="0" y="20817"/>
                    <a:pt x="2985" y="13611"/>
                    <a:pt x="8298" y="8298"/>
                  </a:cubicBezTo>
                  <a:cubicBezTo>
                    <a:pt x="13611" y="2985"/>
                    <a:pt x="20817" y="0"/>
                    <a:pt x="28331" y="0"/>
                  </a:cubicBez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4181AC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275026" cy="1360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349222" y="4452507"/>
            <a:ext cx="4098985" cy="238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1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 spc="-1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Interprétable</a:t>
            </a:r>
          </a:p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 spc="-1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SHAP Values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787963" y="3492359"/>
            <a:ext cx="4098985" cy="4190184"/>
            <a:chOff x="0" y="0"/>
            <a:chExt cx="1275026" cy="13033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75026" cy="1303395"/>
            </a:xfrm>
            <a:custGeom>
              <a:avLst/>
              <a:gdLst/>
              <a:ahLst/>
              <a:cxnLst/>
              <a:rect l="l" t="t" r="r" b="b"/>
              <a:pathLst>
                <a:path w="1275026" h="1303395">
                  <a:moveTo>
                    <a:pt x="28331" y="0"/>
                  </a:moveTo>
                  <a:lnTo>
                    <a:pt x="1246695" y="0"/>
                  </a:lnTo>
                  <a:cubicBezTo>
                    <a:pt x="1254209" y="0"/>
                    <a:pt x="1261415" y="2985"/>
                    <a:pt x="1266728" y="8298"/>
                  </a:cubicBezTo>
                  <a:cubicBezTo>
                    <a:pt x="1272041" y="13611"/>
                    <a:pt x="1275026" y="20817"/>
                    <a:pt x="1275026" y="28331"/>
                  </a:cubicBezTo>
                  <a:lnTo>
                    <a:pt x="1275026" y="1275063"/>
                  </a:lnTo>
                  <a:cubicBezTo>
                    <a:pt x="1275026" y="1290710"/>
                    <a:pt x="1262342" y="1303395"/>
                    <a:pt x="1246695" y="1303395"/>
                  </a:cubicBezTo>
                  <a:lnTo>
                    <a:pt x="28331" y="1303395"/>
                  </a:lnTo>
                  <a:cubicBezTo>
                    <a:pt x="20817" y="1303395"/>
                    <a:pt x="13611" y="1300410"/>
                    <a:pt x="8298" y="1295097"/>
                  </a:cubicBezTo>
                  <a:cubicBezTo>
                    <a:pt x="2985" y="1289783"/>
                    <a:pt x="0" y="1282577"/>
                    <a:pt x="0" y="1275063"/>
                  </a:cubicBezTo>
                  <a:lnTo>
                    <a:pt x="0" y="28331"/>
                  </a:lnTo>
                  <a:cubicBezTo>
                    <a:pt x="0" y="20817"/>
                    <a:pt x="2985" y="13611"/>
                    <a:pt x="8298" y="8298"/>
                  </a:cubicBezTo>
                  <a:cubicBezTo>
                    <a:pt x="13611" y="2985"/>
                    <a:pt x="20817" y="0"/>
                    <a:pt x="28331" y="0"/>
                  </a:cubicBez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4181AC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75026" cy="1360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775201" y="4442982"/>
            <a:ext cx="4098985" cy="243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API </a:t>
            </a:r>
          </a:p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+ Interface UI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5572" y="3926550"/>
            <a:ext cx="4312826" cy="98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5"/>
              </a:lnSpc>
              <a:spcBef>
                <a:spcPct val="0"/>
              </a:spcBef>
            </a:pPr>
            <a:r>
              <a:rPr lang="en-US" sz="5489" spc="-1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18972" y="3897975"/>
            <a:ext cx="4098985" cy="110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5"/>
              </a:lnSpc>
              <a:spcBef>
                <a:spcPct val="0"/>
              </a:spcBef>
            </a:pPr>
            <a:r>
              <a:rPr lang="en-US" sz="6089" spc="-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🏆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46103" y="3935758"/>
            <a:ext cx="4098985" cy="103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5"/>
              </a:lnSpc>
              <a:spcBef>
                <a:spcPct val="0"/>
              </a:spcBef>
            </a:pPr>
            <a:r>
              <a:rPr lang="en-US" sz="5689" spc="-1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87963" y="4056545"/>
            <a:ext cx="4098985" cy="105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5"/>
              </a:lnSpc>
              <a:spcBef>
                <a:spcPct val="0"/>
              </a:spcBef>
            </a:pPr>
            <a:r>
              <a:rPr lang="en-US" sz="5789" spc="-1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620188" y="9191625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3766" y="510557"/>
            <a:ext cx="13580468" cy="89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1"/>
              </a:lnSpc>
              <a:spcBef>
                <a:spcPct val="0"/>
              </a:spcBef>
            </a:pPr>
            <a:r>
              <a:rPr lang="en-US" sz="49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🏥 BÉNÉFICES POUR LA PRATIQUE MÉDICALE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2594824"/>
            <a:ext cx="8777288" cy="344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889" b="1" spc="-1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POUR LES PATIENTES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Traitement optimisé et personnalisé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Réduction des risques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Meilleurs taux de réussite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Parcours de soins plus court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346" y="2594824"/>
            <a:ext cx="7810104" cy="344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👩‍⚕️</a:t>
            </a:r>
            <a:r>
              <a:rPr lang="en-US" sz="3889" b="1" spc="-1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POUR LES CLINICIENS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Aide à la décision objective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Personnalisation des protocoles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Anticipation des risques (SHSO)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Gain de temps dans l'analyse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24264" y="6784100"/>
            <a:ext cx="8639473" cy="275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b="1" spc="-1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💰 IMPACT ÉCONOMIQUE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Réduction coûts par cycle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Optimisation des ressources</a:t>
            </a:r>
          </a:p>
          <a:p>
            <a:pPr algn="l">
              <a:lnSpc>
                <a:spcPts val="5445"/>
              </a:lnSpc>
              <a:spcBef>
                <a:spcPct val="0"/>
              </a:spcBef>
            </a:pPr>
            <a:r>
              <a:rPr lang="en-US" sz="3889" spc="-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Meilleure efficience des traitements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20188" y="9191625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77915" y="510557"/>
            <a:ext cx="10532170" cy="89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1"/>
              </a:lnSpc>
              <a:spcBef>
                <a:spcPct val="0"/>
              </a:spcBef>
            </a:pPr>
            <a:r>
              <a:rPr lang="en-US" sz="49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🚀 Perspectives &amp; Améliorations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991100"/>
            <a:ext cx="8591749" cy="2102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2️⃣ VISUALISATION PIPELINE</a:t>
            </a:r>
          </a:p>
          <a:p>
            <a:pPr algn="l">
              <a:lnSpc>
                <a:spcPts val="5599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Traçabilité complète du processus</a:t>
            </a:r>
          </a:p>
          <a:p>
            <a:pPr algn="l">
              <a:lnSpc>
                <a:spcPts val="5599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Dashboard de monitoring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19178"/>
            <a:ext cx="13126858" cy="26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1️⃣ RECOMMANDATIONS LLM</a:t>
            </a:r>
          </a:p>
          <a:p>
            <a:pPr algn="l">
              <a:lnSpc>
                <a:spcPts val="5312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Intégration GPT/Claude pour recommandations</a:t>
            </a:r>
          </a:p>
          <a:p>
            <a:pPr algn="l">
              <a:lnSpc>
                <a:spcPts val="5312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Contextualisation clinique avancée</a:t>
            </a:r>
          </a:p>
          <a:p>
            <a:pPr algn="l">
              <a:lnSpc>
                <a:spcPts val="5312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Prise en compte historique médical complet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716" y="7532079"/>
            <a:ext cx="8211719" cy="191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5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3️⃣ DOCUMENTATION ENRICHIE</a:t>
            </a:r>
          </a:p>
          <a:p>
            <a:pPr algn="ctr">
              <a:lnSpc>
                <a:spcPts val="5075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→ Glossaire médical/technique</a:t>
            </a:r>
          </a:p>
          <a:p>
            <a:pPr algn="ctr">
              <a:lnSpc>
                <a:spcPts val="5075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Guides utilisateur détaillés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20188" y="9191625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28700" y="1680959"/>
            <a:ext cx="16230600" cy="79349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88573" y="510557"/>
            <a:ext cx="1910854" cy="89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1"/>
              </a:lnSpc>
              <a:spcBef>
                <a:spcPct val="0"/>
              </a:spcBef>
            </a:pPr>
            <a:r>
              <a:rPr lang="en-US" sz="49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20188" y="9191625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5357" y="4225501"/>
            <a:ext cx="14797286" cy="157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  <a:spcBef>
                <a:spcPct val="0"/>
              </a:spcBef>
            </a:pPr>
            <a:r>
              <a:rPr lang="en-US" sz="8716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Merci Pour votre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2137" y="1831610"/>
            <a:ext cx="14448022" cy="295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réponse ovarienne à la stimulation FIV varie fortement entre patientes. Une prédiction précise permet d'optimiser les protocoles et de réduire les risques.</a:t>
            </a:r>
          </a:p>
          <a:p>
            <a:pPr algn="l">
              <a:lnSpc>
                <a:spcPts val="5850"/>
              </a:lnSpc>
            </a:pPr>
            <a:endParaRPr lang="en-US" sz="35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520795" y="-367805"/>
            <a:ext cx="4162362" cy="3768292"/>
            <a:chOff x="0" y="0"/>
            <a:chExt cx="5580380" cy="5052060"/>
          </a:xfrm>
        </p:grpSpPr>
        <p:sp>
          <p:nvSpPr>
            <p:cNvPr id="4" name="Freeform 4"/>
            <p:cNvSpPr/>
            <p:nvPr/>
          </p:nvSpPr>
          <p:spPr>
            <a:xfrm>
              <a:off x="-705" y="-225"/>
              <a:ext cx="5580557" cy="5052325"/>
            </a:xfrm>
            <a:custGeom>
              <a:avLst/>
              <a:gdLst/>
              <a:ahLst/>
              <a:cxnLst/>
              <a:rect l="l" t="t" r="r" b="b"/>
              <a:pathLst>
                <a:path w="5580557" h="5052325">
                  <a:moveTo>
                    <a:pt x="4709865" y="382495"/>
                  </a:moveTo>
                  <a:cubicBezTo>
                    <a:pt x="3938975" y="-21365"/>
                    <a:pt x="3222695" y="439645"/>
                    <a:pt x="2649925" y="439645"/>
                  </a:cubicBezTo>
                  <a:cubicBezTo>
                    <a:pt x="2205425" y="439645"/>
                    <a:pt x="1367225" y="-672875"/>
                    <a:pt x="366465" y="641575"/>
                  </a:cubicBezTo>
                  <a:cubicBezTo>
                    <a:pt x="-634295" y="1956025"/>
                    <a:pt x="612845" y="3193005"/>
                    <a:pt x="1734255" y="4273775"/>
                  </a:cubicBezTo>
                  <a:cubicBezTo>
                    <a:pt x="2855665" y="5354545"/>
                    <a:pt x="4379665" y="5336765"/>
                    <a:pt x="5259775" y="4052795"/>
                  </a:cubicBezTo>
                  <a:cubicBezTo>
                    <a:pt x="5854135" y="3186655"/>
                    <a:pt x="5595055" y="847315"/>
                    <a:pt x="4709865" y="382495"/>
                  </a:cubicBezTo>
                  <a:close/>
                </a:path>
              </a:pathLst>
            </a:custGeom>
            <a:blipFill>
              <a:blip r:embed="rId2"/>
              <a:stretch>
                <a:fillRect l="-17900" r="-17900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9207" y="629246"/>
            <a:ext cx="71226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1566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🏥 Pr</a:t>
            </a:r>
            <a:r>
              <a:rPr lang="en-US" sz="5199" b="1" u="none" strike="noStrike">
                <a:solidFill>
                  <a:srgbClr val="1566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oblème Clinique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9207" y="5188439"/>
            <a:ext cx="36967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1566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🎯 Ob</a:t>
            </a:r>
            <a:r>
              <a:rPr lang="en-US" sz="5199" b="1" u="none" strike="noStrike">
                <a:solidFill>
                  <a:srgbClr val="1566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jectif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137" y="6466059"/>
            <a:ext cx="15000896" cy="1289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6"/>
              </a:lnSpc>
              <a:spcBef>
                <a:spcPct val="0"/>
              </a:spcBef>
            </a:pPr>
            <a:r>
              <a:rPr lang="en-US" sz="3590" spc="-1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Développer un modèle ML pour stratifier les patientes en 3 catégories : Low, Optimal, High responders avec des probabilités calibrées.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43616" y="9191625"/>
            <a:ext cx="24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9412" y="675467"/>
            <a:ext cx="12286267" cy="61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4"/>
              </a:lnSpc>
            </a:pPr>
            <a:r>
              <a:rPr lang="en-US" sz="4578" b="1" u="sng" spc="-132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Pipeline machine learning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9706" y="1996851"/>
            <a:ext cx="18608842" cy="65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8"/>
              </a:lnSpc>
            </a:pPr>
            <a:r>
              <a:rPr lang="en-US" sz="32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PDF → Extraction → EDA → Nettoyage →  Entraînement → Évaluation → Déploiement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365418" y="3316179"/>
            <a:ext cx="7751715" cy="623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</a:pPr>
            <a:r>
              <a:rPr lang="en-US" sz="4521" b="1" u="sng" spc="-149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Sources de données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6800" y="4401077"/>
            <a:ext cx="11913295" cy="134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347" lvl="1" indent="-372674" algn="l">
              <a:lnSpc>
                <a:spcPts val="5351"/>
              </a:lnSpc>
              <a:buFont typeface="Arial"/>
              <a:buChar char="•"/>
            </a:pPr>
            <a:r>
              <a:rPr lang="en-US" sz="34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Données structurées: CSV (dossiers patients)</a:t>
            </a:r>
          </a:p>
          <a:p>
            <a:pPr marL="745347" lvl="1" indent="-372674" algn="l">
              <a:lnSpc>
                <a:spcPts val="5351"/>
              </a:lnSpc>
              <a:buFont typeface="Arial"/>
              <a:buChar char="•"/>
            </a:pPr>
            <a:r>
              <a:rPr lang="en-US" sz="345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Données non structurées: PDF (rapports médicaux)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9412" y="6873498"/>
            <a:ext cx="8638116" cy="61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4"/>
              </a:lnSpc>
            </a:pPr>
            <a:r>
              <a:rPr lang="en-US" sz="4578" b="1" u="sng" spc="-132" dirty="0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Stack technique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6187" y="6143098"/>
            <a:ext cx="9815852" cy="388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855" lvl="1" indent="-372428" algn="l">
              <a:lnSpc>
                <a:spcPts val="5106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Extraction: PyPDF2 + Google Gemini 2.0</a:t>
            </a:r>
          </a:p>
          <a:p>
            <a:pPr marL="744855" lvl="1" indent="-372428" algn="l">
              <a:lnSpc>
                <a:spcPts val="5106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Traitement: Pandas, NumPy, Scikit-learn</a:t>
            </a:r>
          </a:p>
          <a:p>
            <a:pPr marL="744855" lvl="1" indent="-372428" algn="l">
              <a:lnSpc>
                <a:spcPts val="5106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Visualisation: Matplotlib, Seaborn</a:t>
            </a:r>
          </a:p>
          <a:p>
            <a:pPr marL="744855" lvl="1" indent="-372428" algn="l">
              <a:lnSpc>
                <a:spcPts val="5106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Modélisation: 5 algorithmes ML</a:t>
            </a:r>
          </a:p>
          <a:p>
            <a:pPr marL="744855" lvl="1" indent="-372428" algn="l">
              <a:lnSpc>
                <a:spcPts val="5106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Backend: Python + Flask</a:t>
            </a:r>
          </a:p>
          <a:p>
            <a:pPr marL="744855" lvl="1" indent="-372428" algn="l">
              <a:lnSpc>
                <a:spcPts val="5106"/>
              </a:lnSpc>
              <a:buFont typeface="Arial"/>
              <a:buChar char="•"/>
            </a:pPr>
            <a:r>
              <a:rPr lang="en-US" sz="34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Frontend: Streamlit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43616" y="9191625"/>
            <a:ext cx="24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783" y="1506545"/>
            <a:ext cx="16143517" cy="8191164"/>
          </a:xfrm>
          <a:custGeom>
            <a:avLst/>
            <a:gdLst/>
            <a:ahLst/>
            <a:cxnLst/>
            <a:rect l="l" t="t" r="r" b="b"/>
            <a:pathLst>
              <a:path w="16143517" h="8191164">
                <a:moveTo>
                  <a:pt x="0" y="0"/>
                </a:moveTo>
                <a:lnTo>
                  <a:pt x="16143517" y="0"/>
                </a:lnTo>
                <a:lnTo>
                  <a:pt x="16143517" y="8191164"/>
                </a:lnTo>
                <a:lnTo>
                  <a:pt x="0" y="8191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88" b="-680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3819851" y="277970"/>
            <a:ext cx="9846643" cy="75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1"/>
              </a:lnSpc>
              <a:spcBef>
                <a:spcPct val="0"/>
              </a:spcBef>
            </a:pPr>
            <a:r>
              <a:rPr lang="en-US" sz="4193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📄  Phase 1 - Extraction PDF ⟶ CSV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43616" y="9191625"/>
            <a:ext cx="24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266962"/>
            <a:ext cx="8581692" cy="4583753"/>
          </a:xfrm>
          <a:custGeom>
            <a:avLst/>
            <a:gdLst/>
            <a:ahLst/>
            <a:cxnLst/>
            <a:rect l="l" t="t" r="r" b="b"/>
            <a:pathLst>
              <a:path w="8581692" h="4583753">
                <a:moveTo>
                  <a:pt x="0" y="0"/>
                </a:moveTo>
                <a:lnTo>
                  <a:pt x="8581692" y="0"/>
                </a:lnTo>
                <a:lnTo>
                  <a:pt x="8581692" y="4583753"/>
                </a:lnTo>
                <a:lnTo>
                  <a:pt x="0" y="458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4" t="-17" r="-197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8869102" y="6088840"/>
            <a:ext cx="8751609" cy="3916166"/>
          </a:xfrm>
          <a:custGeom>
            <a:avLst/>
            <a:gdLst/>
            <a:ahLst/>
            <a:cxnLst/>
            <a:rect l="l" t="t" r="r" b="b"/>
            <a:pathLst>
              <a:path w="8751609" h="3916166">
                <a:moveTo>
                  <a:pt x="0" y="0"/>
                </a:moveTo>
                <a:lnTo>
                  <a:pt x="8751609" y="0"/>
                </a:lnTo>
                <a:lnTo>
                  <a:pt x="8751609" y="3916166"/>
                </a:lnTo>
                <a:lnTo>
                  <a:pt x="0" y="391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494" b="-15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506726" y="276894"/>
            <a:ext cx="12478941" cy="75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2 - 🔍 EXPLORATION DES DONNÉES (EDA)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427" y="2351739"/>
            <a:ext cx="8211769" cy="675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5"/>
              </a:lnSpc>
            </a:pPr>
            <a:r>
              <a:rPr lang="en-US" sz="3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Distribution des variables (histogrammes, boxplots)</a:t>
            </a:r>
          </a:p>
          <a:p>
            <a:pPr algn="l">
              <a:lnSpc>
                <a:spcPts val="6745"/>
              </a:lnSpc>
            </a:pPr>
            <a:r>
              <a:rPr lang="en-US" sz="3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Statistiques descriptives (moyenne, médiane, IQR)</a:t>
            </a:r>
          </a:p>
          <a:p>
            <a:pPr algn="l">
              <a:lnSpc>
                <a:spcPts val="6745"/>
              </a:lnSpc>
            </a:pPr>
            <a:r>
              <a:rPr lang="en-US" sz="3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Corrélations entre biomarqueurs</a:t>
            </a:r>
          </a:p>
          <a:p>
            <a:pPr algn="l">
              <a:lnSpc>
                <a:spcPts val="6745"/>
              </a:lnSpc>
            </a:pPr>
            <a:r>
              <a:rPr lang="en-US" sz="3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Identification des patterns cliniques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6513" y="1433677"/>
            <a:ext cx="5619452" cy="70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b="1" spc="-1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📊 ANALYSES RÉALISÉES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43616" y="9191625"/>
            <a:ext cx="24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6932" y="1842074"/>
            <a:ext cx="9396516" cy="7416226"/>
          </a:xfrm>
          <a:custGeom>
            <a:avLst/>
            <a:gdLst/>
            <a:ahLst/>
            <a:cxnLst/>
            <a:rect l="l" t="t" r="r" b="b"/>
            <a:pathLst>
              <a:path w="9396516" h="7416226">
                <a:moveTo>
                  <a:pt x="0" y="0"/>
                </a:moveTo>
                <a:lnTo>
                  <a:pt x="9396516" y="0"/>
                </a:lnTo>
                <a:lnTo>
                  <a:pt x="9396516" y="7416226"/>
                </a:lnTo>
                <a:lnTo>
                  <a:pt x="0" y="741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788175" y="2067541"/>
            <a:ext cx="5250022" cy="2139768"/>
          </a:xfrm>
          <a:custGeom>
            <a:avLst/>
            <a:gdLst/>
            <a:ahLst/>
            <a:cxnLst/>
            <a:rect l="l" t="t" r="r" b="b"/>
            <a:pathLst>
              <a:path w="5250022" h="2139768">
                <a:moveTo>
                  <a:pt x="0" y="0"/>
                </a:moveTo>
                <a:lnTo>
                  <a:pt x="5250022" y="0"/>
                </a:lnTo>
                <a:lnTo>
                  <a:pt x="5250022" y="2139768"/>
                </a:lnTo>
                <a:lnTo>
                  <a:pt x="0" y="2139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93" t="-33812" r="-110667" b="-614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788175" y="5063143"/>
            <a:ext cx="5533978" cy="2292925"/>
          </a:xfrm>
          <a:custGeom>
            <a:avLst/>
            <a:gdLst/>
            <a:ahLst/>
            <a:cxnLst/>
            <a:rect l="l" t="t" r="r" b="b"/>
            <a:pathLst>
              <a:path w="5533978" h="2292925">
                <a:moveTo>
                  <a:pt x="0" y="0"/>
                </a:moveTo>
                <a:lnTo>
                  <a:pt x="5533978" y="0"/>
                </a:lnTo>
                <a:lnTo>
                  <a:pt x="5533978" y="2292925"/>
                </a:lnTo>
                <a:lnTo>
                  <a:pt x="0" y="229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36" t="-36528" r="-16030" b="-586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2122928" y="8252361"/>
            <a:ext cx="4864472" cy="1840427"/>
          </a:xfrm>
          <a:custGeom>
            <a:avLst/>
            <a:gdLst/>
            <a:ahLst/>
            <a:cxnLst/>
            <a:rect l="l" t="t" r="r" b="b"/>
            <a:pathLst>
              <a:path w="4864472" h="1840427">
                <a:moveTo>
                  <a:pt x="0" y="0"/>
                </a:moveTo>
                <a:lnTo>
                  <a:pt x="4864472" y="0"/>
                </a:lnTo>
                <a:lnTo>
                  <a:pt x="4864472" y="1840428"/>
                </a:lnTo>
                <a:lnTo>
                  <a:pt x="0" y="1840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20" t="-62851" r="-9491" b="-854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4157389" y="224172"/>
            <a:ext cx="8079085" cy="148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 spc="-120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2 - 🔬 INSIGHTS MAJEURS</a:t>
            </a:r>
          </a:p>
          <a:p>
            <a:pPr algn="ctr">
              <a:lnSpc>
                <a:spcPts val="5811"/>
              </a:lnSpc>
              <a:spcBef>
                <a:spcPct val="0"/>
              </a:spcBef>
            </a:pPr>
            <a:endParaRPr lang="en-US" sz="4151" b="1" spc="-120">
              <a:solidFill>
                <a:srgbClr val="15666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98327" y="1671303"/>
            <a:ext cx="2617291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B405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Corrélation Forte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8327" y="4602192"/>
            <a:ext cx="2671663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3A59C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Corrélation faible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22928" y="7708189"/>
            <a:ext cx="2671663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Corrélation faible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43616" y="9191625"/>
            <a:ext cx="24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408" y="2590406"/>
            <a:ext cx="8499853" cy="7323789"/>
            <a:chOff x="0" y="0"/>
            <a:chExt cx="2643956" cy="227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3956" cy="2278131"/>
            </a:xfrm>
            <a:custGeom>
              <a:avLst/>
              <a:gdLst/>
              <a:ahLst/>
              <a:cxnLst/>
              <a:rect l="l" t="t" r="r" b="b"/>
              <a:pathLst>
                <a:path w="2643956" h="2278131">
                  <a:moveTo>
                    <a:pt x="22771" y="0"/>
                  </a:moveTo>
                  <a:lnTo>
                    <a:pt x="2621185" y="0"/>
                  </a:lnTo>
                  <a:cubicBezTo>
                    <a:pt x="2627224" y="0"/>
                    <a:pt x="2633016" y="2399"/>
                    <a:pt x="2637287" y="6669"/>
                  </a:cubicBezTo>
                  <a:cubicBezTo>
                    <a:pt x="2641557" y="10940"/>
                    <a:pt x="2643956" y="16732"/>
                    <a:pt x="2643956" y="22771"/>
                  </a:cubicBezTo>
                  <a:lnTo>
                    <a:pt x="2643956" y="2255360"/>
                  </a:lnTo>
                  <a:cubicBezTo>
                    <a:pt x="2643956" y="2267936"/>
                    <a:pt x="2633761" y="2278131"/>
                    <a:pt x="2621185" y="2278131"/>
                  </a:cubicBezTo>
                  <a:lnTo>
                    <a:pt x="22771" y="2278131"/>
                  </a:lnTo>
                  <a:cubicBezTo>
                    <a:pt x="16732" y="2278131"/>
                    <a:pt x="10940" y="2275732"/>
                    <a:pt x="6669" y="2271461"/>
                  </a:cubicBezTo>
                  <a:cubicBezTo>
                    <a:pt x="2399" y="2267191"/>
                    <a:pt x="0" y="2261399"/>
                    <a:pt x="0" y="2255360"/>
                  </a:cubicBezTo>
                  <a:lnTo>
                    <a:pt x="0" y="22771"/>
                  </a:lnTo>
                  <a:cubicBezTo>
                    <a:pt x="0" y="16732"/>
                    <a:pt x="2399" y="10940"/>
                    <a:pt x="6669" y="6669"/>
                  </a:cubicBezTo>
                  <a:cubicBezTo>
                    <a:pt x="10940" y="2399"/>
                    <a:pt x="16732" y="0"/>
                    <a:pt x="22771" y="0"/>
                  </a:cubicBezTo>
                  <a:close/>
                </a:path>
              </a:pathLst>
            </a:custGeom>
            <a:solidFill>
              <a:srgbClr val="F7F7F7"/>
            </a:solidFill>
            <a:ln w="95250" cap="rnd">
              <a:solidFill>
                <a:srgbClr val="4181AC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43956" cy="233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6839" y="2724199"/>
            <a:ext cx="7524989" cy="242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Imputation par Médiane : variable numérique (Age)</a:t>
            </a:r>
          </a:p>
          <a:p>
            <a:pPr algn="l">
              <a:lnSpc>
                <a:spcPts val="6745"/>
              </a:lnSpc>
            </a:pPr>
            <a:r>
              <a:rPr lang="en-US" sz="3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ItérativeImputer  (AFC)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2658855"/>
            <a:ext cx="8647879" cy="7255340"/>
            <a:chOff x="0" y="0"/>
            <a:chExt cx="2690001" cy="22568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0001" cy="2256839"/>
            </a:xfrm>
            <a:custGeom>
              <a:avLst/>
              <a:gdLst/>
              <a:ahLst/>
              <a:cxnLst/>
              <a:rect l="l" t="t" r="r" b="b"/>
              <a:pathLst>
                <a:path w="2690001" h="2256839">
                  <a:moveTo>
                    <a:pt x="22381" y="0"/>
                  </a:moveTo>
                  <a:lnTo>
                    <a:pt x="2667620" y="0"/>
                  </a:lnTo>
                  <a:cubicBezTo>
                    <a:pt x="2679981" y="0"/>
                    <a:pt x="2690001" y="10020"/>
                    <a:pt x="2690001" y="22381"/>
                  </a:cubicBezTo>
                  <a:lnTo>
                    <a:pt x="2690001" y="2234458"/>
                  </a:lnTo>
                  <a:cubicBezTo>
                    <a:pt x="2690001" y="2240394"/>
                    <a:pt x="2687643" y="2246087"/>
                    <a:pt x="2683446" y="2250284"/>
                  </a:cubicBezTo>
                  <a:cubicBezTo>
                    <a:pt x="2679248" y="2254481"/>
                    <a:pt x="2673556" y="2256839"/>
                    <a:pt x="2667620" y="2256839"/>
                  </a:cubicBezTo>
                  <a:lnTo>
                    <a:pt x="22381" y="2256839"/>
                  </a:lnTo>
                  <a:cubicBezTo>
                    <a:pt x="16445" y="2256839"/>
                    <a:pt x="10752" y="2254481"/>
                    <a:pt x="6555" y="2250284"/>
                  </a:cubicBezTo>
                  <a:cubicBezTo>
                    <a:pt x="2358" y="2246087"/>
                    <a:pt x="0" y="2240394"/>
                    <a:pt x="0" y="2234458"/>
                  </a:cubicBezTo>
                  <a:lnTo>
                    <a:pt x="0" y="22381"/>
                  </a:lnTo>
                  <a:cubicBezTo>
                    <a:pt x="0" y="16445"/>
                    <a:pt x="2358" y="10752"/>
                    <a:pt x="6555" y="6555"/>
                  </a:cubicBezTo>
                  <a:cubicBezTo>
                    <a:pt x="10752" y="2358"/>
                    <a:pt x="16445" y="0"/>
                    <a:pt x="22381" y="0"/>
                  </a:cubicBezTo>
                  <a:close/>
                </a:path>
              </a:pathLst>
            </a:custGeom>
            <a:solidFill>
              <a:srgbClr val="F7F7F7"/>
            </a:solidFill>
            <a:ln w="95250" cap="rnd">
              <a:solidFill>
                <a:srgbClr val="4181AC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690001" cy="2313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34427" y="5427708"/>
            <a:ext cx="7949813" cy="4114800"/>
          </a:xfrm>
          <a:custGeom>
            <a:avLst/>
            <a:gdLst/>
            <a:ahLst/>
            <a:cxnLst/>
            <a:rect l="l" t="t" r="r" b="b"/>
            <a:pathLst>
              <a:path w="7949813" h="4114800">
                <a:moveTo>
                  <a:pt x="0" y="0"/>
                </a:moveTo>
                <a:lnTo>
                  <a:pt x="7949813" y="0"/>
                </a:lnTo>
                <a:lnTo>
                  <a:pt x="79498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9549086" y="5516925"/>
            <a:ext cx="8071344" cy="4025583"/>
          </a:xfrm>
          <a:custGeom>
            <a:avLst/>
            <a:gdLst/>
            <a:ahLst/>
            <a:cxnLst/>
            <a:rect l="l" t="t" r="r" b="b"/>
            <a:pathLst>
              <a:path w="8071344" h="4025583">
                <a:moveTo>
                  <a:pt x="0" y="0"/>
                </a:moveTo>
                <a:lnTo>
                  <a:pt x="8071343" y="0"/>
                </a:lnTo>
                <a:lnTo>
                  <a:pt x="8071343" y="4025583"/>
                </a:lnTo>
                <a:lnTo>
                  <a:pt x="0" y="4025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" r="-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3246600" y="276894"/>
            <a:ext cx="10999193" cy="75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3 -🧹 NETTOYAGE ET PRÉPARATION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2454" y="1727179"/>
            <a:ext cx="5815145" cy="65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b="1" spc="-11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Valeurs </a:t>
            </a:r>
            <a:r>
              <a:rPr lang="en-US" sz="3889" b="1" spc="-112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Manquantes</a:t>
            </a:r>
            <a:endParaRPr lang="en-US" sz="3889" b="1" spc="-112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23796" y="1793854"/>
            <a:ext cx="5511749" cy="65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b="1" spc="-11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Valeurs </a:t>
            </a:r>
            <a:r>
              <a:rPr lang="en-US" sz="3889" b="1" spc="-112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Aberrantes</a:t>
            </a:r>
            <a:endParaRPr lang="en-US" sz="3889" b="1" spc="-112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34311" y="3230260"/>
            <a:ext cx="7524989" cy="1614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Méthode IQR + Z-score</a:t>
            </a:r>
          </a:p>
          <a:p>
            <a:pPr algn="l">
              <a:lnSpc>
                <a:spcPts val="6745"/>
              </a:lnSpc>
            </a:pPr>
            <a:r>
              <a:rPr lang="en-US" sz="3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Visuellement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43616" y="9191625"/>
            <a:ext cx="24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897" y="2590406"/>
            <a:ext cx="8879103" cy="4300463"/>
            <a:chOff x="0" y="0"/>
            <a:chExt cx="2761925" cy="1337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1925" cy="1337698"/>
            </a:xfrm>
            <a:custGeom>
              <a:avLst/>
              <a:gdLst/>
              <a:ahLst/>
              <a:cxnLst/>
              <a:rect l="l" t="t" r="r" b="b"/>
              <a:pathLst>
                <a:path w="2761925" h="1337698">
                  <a:moveTo>
                    <a:pt x="21798" y="0"/>
                  </a:moveTo>
                  <a:lnTo>
                    <a:pt x="2740127" y="0"/>
                  </a:lnTo>
                  <a:cubicBezTo>
                    <a:pt x="2752166" y="0"/>
                    <a:pt x="2761925" y="9759"/>
                    <a:pt x="2761925" y="21798"/>
                  </a:cubicBezTo>
                  <a:lnTo>
                    <a:pt x="2761925" y="1315900"/>
                  </a:lnTo>
                  <a:cubicBezTo>
                    <a:pt x="2761925" y="1327939"/>
                    <a:pt x="2752166" y="1337698"/>
                    <a:pt x="2740127" y="1337698"/>
                  </a:cubicBezTo>
                  <a:lnTo>
                    <a:pt x="21798" y="1337698"/>
                  </a:lnTo>
                  <a:cubicBezTo>
                    <a:pt x="9759" y="1337698"/>
                    <a:pt x="0" y="1327939"/>
                    <a:pt x="0" y="1315900"/>
                  </a:cubicBezTo>
                  <a:lnTo>
                    <a:pt x="0" y="21798"/>
                  </a:lnTo>
                  <a:cubicBezTo>
                    <a:pt x="0" y="9759"/>
                    <a:pt x="9759" y="0"/>
                    <a:pt x="21798" y="0"/>
                  </a:cubicBezTo>
                  <a:close/>
                </a:path>
              </a:pathLst>
            </a:custGeom>
            <a:solidFill>
              <a:srgbClr val="F7F7F7"/>
            </a:solidFill>
            <a:ln w="95250" cap="rnd">
              <a:solidFill>
                <a:srgbClr val="4181AC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61925" cy="1394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04850" y="2590406"/>
            <a:ext cx="8647879" cy="5651932"/>
            <a:chOff x="0" y="0"/>
            <a:chExt cx="2690001" cy="1758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0001" cy="1758084"/>
            </a:xfrm>
            <a:custGeom>
              <a:avLst/>
              <a:gdLst/>
              <a:ahLst/>
              <a:cxnLst/>
              <a:rect l="l" t="t" r="r" b="b"/>
              <a:pathLst>
                <a:path w="2690001" h="1758084">
                  <a:moveTo>
                    <a:pt x="22381" y="0"/>
                  </a:moveTo>
                  <a:lnTo>
                    <a:pt x="2667620" y="0"/>
                  </a:lnTo>
                  <a:cubicBezTo>
                    <a:pt x="2679981" y="0"/>
                    <a:pt x="2690001" y="10020"/>
                    <a:pt x="2690001" y="22381"/>
                  </a:cubicBezTo>
                  <a:lnTo>
                    <a:pt x="2690001" y="1735703"/>
                  </a:lnTo>
                  <a:cubicBezTo>
                    <a:pt x="2690001" y="1741639"/>
                    <a:pt x="2687643" y="1747332"/>
                    <a:pt x="2683446" y="1751529"/>
                  </a:cubicBezTo>
                  <a:cubicBezTo>
                    <a:pt x="2679248" y="1755726"/>
                    <a:pt x="2673556" y="1758084"/>
                    <a:pt x="2667620" y="1758084"/>
                  </a:cubicBezTo>
                  <a:lnTo>
                    <a:pt x="22381" y="1758084"/>
                  </a:lnTo>
                  <a:cubicBezTo>
                    <a:pt x="16445" y="1758084"/>
                    <a:pt x="10752" y="1755726"/>
                    <a:pt x="6555" y="1751529"/>
                  </a:cubicBezTo>
                  <a:cubicBezTo>
                    <a:pt x="2358" y="1747332"/>
                    <a:pt x="0" y="1741639"/>
                    <a:pt x="0" y="1735703"/>
                  </a:cubicBezTo>
                  <a:lnTo>
                    <a:pt x="0" y="22381"/>
                  </a:lnTo>
                  <a:cubicBezTo>
                    <a:pt x="0" y="16445"/>
                    <a:pt x="2358" y="10752"/>
                    <a:pt x="6555" y="6555"/>
                  </a:cubicBezTo>
                  <a:cubicBezTo>
                    <a:pt x="10752" y="2358"/>
                    <a:pt x="16445" y="0"/>
                    <a:pt x="22381" y="0"/>
                  </a:cubicBezTo>
                  <a:close/>
                </a:path>
              </a:pathLst>
            </a:custGeom>
            <a:solidFill>
              <a:srgbClr val="F7F7F7"/>
            </a:solidFill>
            <a:ln w="95250" cap="rnd">
              <a:solidFill>
                <a:srgbClr val="4181AC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690001" cy="1815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88722" y="3095192"/>
            <a:ext cx="8494363" cy="3498471"/>
          </a:xfrm>
          <a:custGeom>
            <a:avLst/>
            <a:gdLst/>
            <a:ahLst/>
            <a:cxnLst/>
            <a:rect l="l" t="t" r="r" b="b"/>
            <a:pathLst>
              <a:path w="8494363" h="3498471">
                <a:moveTo>
                  <a:pt x="0" y="0"/>
                </a:moveTo>
                <a:lnTo>
                  <a:pt x="8494363" y="0"/>
                </a:lnTo>
                <a:lnTo>
                  <a:pt x="8494363" y="3498471"/>
                </a:lnTo>
                <a:lnTo>
                  <a:pt x="0" y="349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782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9604875" y="6248143"/>
            <a:ext cx="8183911" cy="1727624"/>
          </a:xfrm>
          <a:custGeom>
            <a:avLst/>
            <a:gdLst/>
            <a:ahLst/>
            <a:cxnLst/>
            <a:rect l="l" t="t" r="r" b="b"/>
            <a:pathLst>
              <a:path w="8183911" h="1727624">
                <a:moveTo>
                  <a:pt x="0" y="0"/>
                </a:moveTo>
                <a:lnTo>
                  <a:pt x="8183911" y="0"/>
                </a:lnTo>
                <a:lnTo>
                  <a:pt x="8183911" y="1727625"/>
                </a:lnTo>
                <a:lnTo>
                  <a:pt x="0" y="172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246600" y="276894"/>
            <a:ext cx="10999193" cy="75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3 -🧹 NETTOYAGE ET PRÉPARATION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6562" y="1727179"/>
            <a:ext cx="4870037" cy="65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b="1" spc="-11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Valeurs Doubles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1992" y="1727179"/>
            <a:ext cx="2948008" cy="65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b="1" spc="-112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Encodage</a:t>
            </a:r>
            <a:endParaRPr lang="en-US" sz="3889" b="1" spc="-112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34311" y="3230260"/>
            <a:ext cx="7524989" cy="246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Encodage Ordinal : Protocol</a:t>
            </a:r>
          </a:p>
          <a:p>
            <a:pPr algn="l">
              <a:lnSpc>
                <a:spcPts val="6745"/>
              </a:lnSpc>
            </a:pPr>
            <a:r>
              <a:rPr lang="en-US" sz="3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Label Encoding : Patient_Response (Cible)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43616" y="9191625"/>
            <a:ext cx="24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897" y="2590406"/>
            <a:ext cx="8879103" cy="4300463"/>
            <a:chOff x="0" y="0"/>
            <a:chExt cx="2761925" cy="1337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1925" cy="1337698"/>
            </a:xfrm>
            <a:custGeom>
              <a:avLst/>
              <a:gdLst/>
              <a:ahLst/>
              <a:cxnLst/>
              <a:rect l="l" t="t" r="r" b="b"/>
              <a:pathLst>
                <a:path w="2761925" h="1337698">
                  <a:moveTo>
                    <a:pt x="21798" y="0"/>
                  </a:moveTo>
                  <a:lnTo>
                    <a:pt x="2740127" y="0"/>
                  </a:lnTo>
                  <a:cubicBezTo>
                    <a:pt x="2752166" y="0"/>
                    <a:pt x="2761925" y="9759"/>
                    <a:pt x="2761925" y="21798"/>
                  </a:cubicBezTo>
                  <a:lnTo>
                    <a:pt x="2761925" y="1315900"/>
                  </a:lnTo>
                  <a:cubicBezTo>
                    <a:pt x="2761925" y="1327939"/>
                    <a:pt x="2752166" y="1337698"/>
                    <a:pt x="2740127" y="1337698"/>
                  </a:cubicBezTo>
                  <a:lnTo>
                    <a:pt x="21798" y="1337698"/>
                  </a:lnTo>
                  <a:cubicBezTo>
                    <a:pt x="9759" y="1337698"/>
                    <a:pt x="0" y="1327939"/>
                    <a:pt x="0" y="1315900"/>
                  </a:cubicBezTo>
                  <a:lnTo>
                    <a:pt x="0" y="21798"/>
                  </a:lnTo>
                  <a:cubicBezTo>
                    <a:pt x="0" y="9759"/>
                    <a:pt x="9759" y="0"/>
                    <a:pt x="21798" y="0"/>
                  </a:cubicBezTo>
                  <a:close/>
                </a:path>
              </a:pathLst>
            </a:custGeom>
            <a:solidFill>
              <a:srgbClr val="F7F7F7"/>
            </a:solidFill>
            <a:ln w="95250" cap="rnd">
              <a:solidFill>
                <a:srgbClr val="4181AC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61925" cy="1394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04850" y="2590406"/>
            <a:ext cx="8647879" cy="7696594"/>
            <a:chOff x="0" y="0"/>
            <a:chExt cx="2690001" cy="23940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0001" cy="2394095"/>
            </a:xfrm>
            <a:custGeom>
              <a:avLst/>
              <a:gdLst/>
              <a:ahLst/>
              <a:cxnLst/>
              <a:rect l="l" t="t" r="r" b="b"/>
              <a:pathLst>
                <a:path w="2690001" h="2394095">
                  <a:moveTo>
                    <a:pt x="22381" y="0"/>
                  </a:moveTo>
                  <a:lnTo>
                    <a:pt x="2667620" y="0"/>
                  </a:lnTo>
                  <a:cubicBezTo>
                    <a:pt x="2679981" y="0"/>
                    <a:pt x="2690001" y="10020"/>
                    <a:pt x="2690001" y="22381"/>
                  </a:cubicBezTo>
                  <a:lnTo>
                    <a:pt x="2690001" y="2371714"/>
                  </a:lnTo>
                  <a:cubicBezTo>
                    <a:pt x="2690001" y="2384075"/>
                    <a:pt x="2679981" y="2394095"/>
                    <a:pt x="2667620" y="2394095"/>
                  </a:cubicBezTo>
                  <a:lnTo>
                    <a:pt x="22381" y="2394095"/>
                  </a:lnTo>
                  <a:cubicBezTo>
                    <a:pt x="16445" y="2394095"/>
                    <a:pt x="10752" y="2391737"/>
                    <a:pt x="6555" y="2387540"/>
                  </a:cubicBezTo>
                  <a:cubicBezTo>
                    <a:pt x="2358" y="2383343"/>
                    <a:pt x="0" y="2377650"/>
                    <a:pt x="0" y="2371714"/>
                  </a:cubicBezTo>
                  <a:lnTo>
                    <a:pt x="0" y="22381"/>
                  </a:lnTo>
                  <a:cubicBezTo>
                    <a:pt x="0" y="16445"/>
                    <a:pt x="2358" y="10752"/>
                    <a:pt x="6555" y="6555"/>
                  </a:cubicBezTo>
                  <a:cubicBezTo>
                    <a:pt x="10752" y="2358"/>
                    <a:pt x="16445" y="0"/>
                    <a:pt x="22381" y="0"/>
                  </a:cubicBezTo>
                  <a:close/>
                </a:path>
              </a:pathLst>
            </a:custGeom>
            <a:solidFill>
              <a:srgbClr val="F7F7F7"/>
            </a:solidFill>
            <a:ln w="95250" cap="rnd">
              <a:solidFill>
                <a:srgbClr val="4181AC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690001" cy="2451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12948" y="2822623"/>
            <a:ext cx="8383001" cy="3836030"/>
          </a:xfrm>
          <a:custGeom>
            <a:avLst/>
            <a:gdLst/>
            <a:ahLst/>
            <a:cxnLst/>
            <a:rect l="l" t="t" r="r" b="b"/>
            <a:pathLst>
              <a:path w="8383001" h="3836030">
                <a:moveTo>
                  <a:pt x="0" y="0"/>
                </a:moveTo>
                <a:lnTo>
                  <a:pt x="8383001" y="0"/>
                </a:lnTo>
                <a:lnTo>
                  <a:pt x="8383001" y="3836029"/>
                </a:lnTo>
                <a:lnTo>
                  <a:pt x="0" y="3836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875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9473475" y="3819330"/>
            <a:ext cx="8510630" cy="6143079"/>
          </a:xfrm>
          <a:custGeom>
            <a:avLst/>
            <a:gdLst/>
            <a:ahLst/>
            <a:cxnLst/>
            <a:rect l="l" t="t" r="r" b="b"/>
            <a:pathLst>
              <a:path w="8510630" h="6143079">
                <a:moveTo>
                  <a:pt x="0" y="0"/>
                </a:moveTo>
                <a:lnTo>
                  <a:pt x="8510630" y="0"/>
                </a:lnTo>
                <a:lnTo>
                  <a:pt x="8510630" y="6143078"/>
                </a:lnTo>
                <a:lnTo>
                  <a:pt x="0" y="614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246600" y="276894"/>
            <a:ext cx="10999193" cy="75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  <a:spcBef>
                <a:spcPct val="0"/>
              </a:spcBef>
            </a:pPr>
            <a:r>
              <a:rPr lang="en-US" sz="4151" b="1">
                <a:solidFill>
                  <a:srgbClr val="156669"/>
                </a:solidFill>
                <a:latin typeface="Poppins Bold"/>
                <a:ea typeface="Poppins Bold"/>
                <a:cs typeface="Poppins Bold"/>
                <a:sym typeface="Poppins Bold"/>
              </a:rPr>
              <a:t>Phase 3 -🧹 NETTOYAGE ET PRÉPARATION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0999" y="1727179"/>
            <a:ext cx="7695109" cy="70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b="1" spc="-1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Imputation Valeurs Manquante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63702" y="1727179"/>
            <a:ext cx="4390698" cy="65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b="1" spc="-112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Normalisation</a:t>
            </a:r>
            <a:endParaRPr lang="en-US" sz="3889" b="1" spc="-112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34311" y="2812221"/>
            <a:ext cx="7524989" cy="1614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3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✓ RobustScaler</a:t>
            </a:r>
          </a:p>
          <a:p>
            <a:pPr algn="l">
              <a:lnSpc>
                <a:spcPts val="6745"/>
              </a:lnSpc>
            </a:pPr>
            <a:endParaRPr lang="en-US" sz="35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43616" y="9191625"/>
            <a:ext cx="24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628</Words>
  <Application>Microsoft Office PowerPoint</Application>
  <PresentationFormat>Personnalisé</PresentationFormat>
  <Paragraphs>146</Paragraphs>
  <Slides>19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Poppins Bold</vt:lpstr>
      <vt:lpstr>Calibri</vt:lpstr>
      <vt:lpstr>Open Sans</vt:lpstr>
      <vt:lpstr>Arial</vt:lpstr>
      <vt:lpstr>Poppins</vt:lpstr>
      <vt:lpstr>Open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Illustrated Medical Center Presentation</dc:title>
  <cp:lastModifiedBy>Certification MS</cp:lastModifiedBy>
  <cp:revision>2</cp:revision>
  <dcterms:created xsi:type="dcterms:W3CDTF">2006-08-16T00:00:00Z</dcterms:created>
  <dcterms:modified xsi:type="dcterms:W3CDTF">2025-12-07T22:50:37Z</dcterms:modified>
  <dc:identifier>DAG6194rcZ4</dc:identifier>
</cp:coreProperties>
</file>